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1" r:id="rId6"/>
    <p:sldId id="333" r:id="rId7"/>
    <p:sldId id="332" r:id="rId8"/>
    <p:sldId id="334" r:id="rId9"/>
    <p:sldId id="298" r:id="rId10"/>
    <p:sldId id="262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85" d="100"/>
          <a:sy n="85" d="100"/>
        </p:scale>
        <p:origin x="126" y="3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&lt;Vivian Braña&gt;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&lt;19-05-2025&gt;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3CA1162-19C8-6447-E059-BC8A2925CE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2351" y="1908596"/>
            <a:ext cx="7489649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utilizó la biblioteca </a:t>
            </a:r>
            <a:r>
              <a:rPr kumimoji="0" lang="es-CL" altLang="es-CL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BeautifulSoup</a:t>
            </a: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junto con </a:t>
            </a:r>
            <a:r>
              <a:rPr kumimoji="0" lang="es-CL" altLang="es-CL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requests</a:t>
            </a: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extraer tablas HTML de Wikipedia.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El objetivo fue obtener datos complementarios de lanzamientos del Falcon 9 no disponibles en la API de SpaceX.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accedió a la URL oficial de Wikipedia con información estructurada en tablas.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analizaron las tablas HTML con </a:t>
            </a:r>
            <a:r>
              <a:rPr kumimoji="0" lang="es-CL" altLang="es-CL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soup.find_all</a:t>
            </a: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("table") y se seleccionó la tabla correcta (posición [2]).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Las filas de la tabla (&lt;</a:t>
            </a:r>
            <a:r>
              <a:rPr kumimoji="0" lang="es-CL" altLang="es-CL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tr</a:t>
            </a: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&gt;) fueron procesadas para extraer celdas (&lt;</a:t>
            </a:r>
            <a:r>
              <a:rPr kumimoji="0" lang="es-CL" altLang="es-CL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td</a:t>
            </a: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&gt;) de cada lanzamiento.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construyó una lista con los valores extraídos para cada fila de la tabla.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creó un </a:t>
            </a:r>
            <a:r>
              <a:rPr kumimoji="0" lang="es-CL" altLang="es-CL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DataFrame</a:t>
            </a:r>
            <a:r>
              <a:rPr kumimoji="0" lang="es-CL" altLang="es-CL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 Pandas</a:t>
            </a: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 los datos recopilados y se estandarizaron los nombres de columnas.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realizó limpieza adicional (como convertir datos numéricos y fechas) y se integró con los datos obtenidos vía API.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BA181E-B9E5-3CD9-DBA7-1F5363B669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4758" y="1843797"/>
            <a:ext cx="8180132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utilizó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pandas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transformar, limpiar y preparar los datos provenientes de la API y del web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scraping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            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filtraron los lanzamientos para conservar solo aquellos correspondientes al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Falcon 9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eliminaron columnas irrelevantes y se normalizaron campos anidados como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rocket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cores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launchpad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Los valores nulos en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PayloadMass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fueron reemplazados por la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media del conjunto de datos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convirtió la columna de fechas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date_utc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al formato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datetime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análisis temporal.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aplicó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codificación 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one-hot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sobre las variables categóricas: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Orbit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LaunchSite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LandingPad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Serial.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Todos los valores fueron transformados a tipo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float64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garantizar compatibilidad con modelos ML.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Finalmente, se exportó el conjunto de datos como CSV para facilitar la integración con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dashboards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modelos.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41219C9-7C1B-E6DD-57D3-A0A8F3BC34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5334" y="1595119"/>
            <a:ext cx="8740341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Gráficos y sus propósitos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Gráfico de dispersión (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scatter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plot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FlightNumber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vs.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Class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PayloadMass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vs.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Class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Objetivo: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identificar relaciones entre número de vuelo o masa de carga y la probabilidad de aterrizaje exitoso.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Diagramas de caja (box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plots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Orbit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vs.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PayloadMass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LaunchSite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vs.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PayloadMass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Objetivo: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comparar la distribución de masa según diferentes tipos de órbita o sitio de lanzamiento.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Gráfico de barras (bar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plot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Éxito medio de lanzamiento por órbita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Objetivo: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visualizar cuáles órbitas presentan mejor tasa de éxito.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Gráfico de correlación (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heatmap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Matriz de correlación entre todas las variables numéricas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Objetivo: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identificar variables altamente correlacionadas con la variable objetivo (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Class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Gráfico de dispersión categórico (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strip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plot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hue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LaunchSite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vs.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FlightNumber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coloreado por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Class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Objetivo: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observar patrones de éxito según sitio y número de misión.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Tendencia anual del éxito de lanzamiento (línea temporal)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Year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vs. tasa de éxito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Objetivo: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demostrar cómo ha evolucionado el rendimiento de aterrizaje con el tiempo.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numCol="2" anchor="t"/>
          <a:lstStyle/>
          <a:p>
            <a:r>
              <a:rPr lang="en-US" sz="1200" dirty="0"/>
              <a:t>SELECT DISTINCT </a:t>
            </a:r>
            <a:r>
              <a:rPr lang="en-US" sz="1200" dirty="0" err="1"/>
              <a:t>Launch_Site</a:t>
            </a:r>
            <a:r>
              <a:rPr lang="en-US" sz="1200" dirty="0"/>
              <a:t> FROM SPACEXTABLE;</a:t>
            </a:r>
          </a:p>
          <a:p>
            <a:r>
              <a:rPr lang="en-US" sz="1200" dirty="0"/>
              <a:t>SELECT * FROM SPACEXTABLE WHERE </a:t>
            </a:r>
            <a:r>
              <a:rPr lang="en-US" sz="1200" dirty="0" err="1"/>
              <a:t>Launch_Site</a:t>
            </a:r>
            <a:r>
              <a:rPr lang="en-US" sz="1200" dirty="0"/>
              <a:t> LIKE 'CCA%' LIMIT 5;</a:t>
            </a:r>
          </a:p>
          <a:p>
            <a:r>
              <a:rPr lang="en-US" sz="1200" dirty="0"/>
              <a:t>SELECT SUM(PAYLOAD_MASS__KG_) FROM SPACEXTABLE WHERE Customer LIKE '%NASA(CRS)%’;</a:t>
            </a:r>
          </a:p>
          <a:p>
            <a:r>
              <a:rPr lang="en-US" sz="1200" dirty="0"/>
              <a:t>SELECT AVG(PAYLOAD_MASS__KG_) FROM SPACEXTABLE WHERE </a:t>
            </a:r>
            <a:r>
              <a:rPr lang="en-US" sz="1200" dirty="0" err="1"/>
              <a:t>Booster_Version</a:t>
            </a:r>
            <a:r>
              <a:rPr lang="en-US" sz="1200" dirty="0"/>
              <a:t> = 'F9 v1.1';</a:t>
            </a:r>
          </a:p>
          <a:p>
            <a:r>
              <a:rPr lang="en-US" sz="1200" dirty="0"/>
              <a:t>SELECT MIN(Date) FROM SPACEXTABLE WHERE </a:t>
            </a:r>
            <a:r>
              <a:rPr lang="en-US" sz="1200" dirty="0" err="1"/>
              <a:t>Landing_Outcome</a:t>
            </a:r>
            <a:r>
              <a:rPr lang="en-US" sz="1200" dirty="0"/>
              <a:t> = 'Success (ground pad)';</a:t>
            </a:r>
          </a:p>
          <a:p>
            <a:r>
              <a:rPr lang="en-US" sz="1200" dirty="0"/>
              <a:t>SELECT </a:t>
            </a:r>
            <a:r>
              <a:rPr lang="en-US" sz="1200" dirty="0" err="1"/>
              <a:t>Booster_Version</a:t>
            </a:r>
            <a:r>
              <a:rPr lang="en-US" sz="1200" dirty="0"/>
              <a:t> FROM SPACEXTABLE </a:t>
            </a:r>
          </a:p>
          <a:p>
            <a:r>
              <a:rPr lang="en-US" sz="1200" dirty="0"/>
              <a:t>WHERE </a:t>
            </a:r>
            <a:r>
              <a:rPr lang="en-US" sz="1200" dirty="0" err="1"/>
              <a:t>Landing_Outcome</a:t>
            </a:r>
            <a:r>
              <a:rPr lang="en-US" sz="1200" dirty="0"/>
              <a:t> = 'Success (drone ship)' </a:t>
            </a:r>
          </a:p>
          <a:p>
            <a:r>
              <a:rPr lang="en-US" sz="1200" dirty="0"/>
              <a:t>AND PAYLOAD_MASS__KG_ BETWEEN 4000 AND 6000;</a:t>
            </a:r>
          </a:p>
          <a:p>
            <a:r>
              <a:rPr lang="en-US" sz="1200" dirty="0"/>
              <a:t>SELECT </a:t>
            </a:r>
            <a:r>
              <a:rPr lang="en-US" sz="1200" dirty="0" err="1"/>
              <a:t>Landing_Outcome</a:t>
            </a:r>
            <a:r>
              <a:rPr lang="en-US" sz="1200" dirty="0"/>
              <a:t>, COUNT(*) FROM SPACEXTABLE GROUP BY </a:t>
            </a:r>
            <a:r>
              <a:rPr lang="en-US" sz="1200" dirty="0" err="1"/>
              <a:t>Landing_Outcome</a:t>
            </a:r>
            <a:r>
              <a:rPr lang="en-US" sz="1200" dirty="0"/>
              <a:t>;</a:t>
            </a:r>
          </a:p>
          <a:p>
            <a:r>
              <a:rPr lang="en-US" sz="1200" dirty="0"/>
              <a:t>SELECT </a:t>
            </a:r>
            <a:r>
              <a:rPr lang="en-US" sz="1200" dirty="0" err="1"/>
              <a:t>Booster_Version</a:t>
            </a:r>
            <a:r>
              <a:rPr lang="en-US" sz="1200" dirty="0"/>
              <a:t> FROM SPACEXTABLE </a:t>
            </a:r>
          </a:p>
          <a:p>
            <a:r>
              <a:rPr lang="en-US" sz="1200" dirty="0"/>
              <a:t>WHERE PAYLOAD_MASS__KG_ = (SELECT MAX(PAYLOAD_MASS__KG_) FROM SPACEXTABLE);</a:t>
            </a:r>
          </a:p>
          <a:p>
            <a:r>
              <a:rPr lang="en-US" sz="1200" dirty="0"/>
              <a:t>SELECT Date, </a:t>
            </a:r>
            <a:r>
              <a:rPr lang="en-US" sz="1200" dirty="0" err="1"/>
              <a:t>Landing_Outcome</a:t>
            </a:r>
            <a:r>
              <a:rPr lang="en-US" sz="1200" dirty="0"/>
              <a:t>, </a:t>
            </a:r>
            <a:r>
              <a:rPr lang="en-US" sz="1200" dirty="0" err="1"/>
              <a:t>Booster_Version</a:t>
            </a:r>
            <a:r>
              <a:rPr lang="en-US" sz="1200" dirty="0"/>
              <a:t>, </a:t>
            </a:r>
            <a:r>
              <a:rPr lang="en-US" sz="1200" dirty="0" err="1"/>
              <a:t>Launch_Site</a:t>
            </a:r>
            <a:r>
              <a:rPr lang="en-US" sz="1200" dirty="0"/>
              <a:t> </a:t>
            </a:r>
          </a:p>
          <a:p>
            <a:r>
              <a:rPr lang="en-US" sz="1200" dirty="0"/>
              <a:t>FROM SPACEXTABLE </a:t>
            </a:r>
          </a:p>
          <a:p>
            <a:r>
              <a:rPr lang="en-US" sz="1200" dirty="0"/>
              <a:t>WHERE </a:t>
            </a:r>
            <a:r>
              <a:rPr lang="en-US" sz="1200" dirty="0" err="1"/>
              <a:t>Landing_Outcome</a:t>
            </a:r>
            <a:r>
              <a:rPr lang="en-US" sz="1200" dirty="0"/>
              <a:t> = 'Failure (drone ship)' </a:t>
            </a:r>
          </a:p>
          <a:p>
            <a:r>
              <a:rPr lang="en-US" sz="1200" dirty="0"/>
              <a:t>AND </a:t>
            </a:r>
            <a:r>
              <a:rPr lang="en-US" sz="1200" dirty="0" err="1"/>
              <a:t>substr</a:t>
            </a:r>
            <a:r>
              <a:rPr lang="en-US" sz="1200" dirty="0"/>
              <a:t>(Date,0,5) = '2015’;</a:t>
            </a:r>
          </a:p>
          <a:p>
            <a:r>
              <a:rPr lang="en-US" sz="1200" dirty="0"/>
              <a:t>SELECT </a:t>
            </a:r>
            <a:r>
              <a:rPr lang="en-US" sz="1200" dirty="0" err="1"/>
              <a:t>Landing_Outcome</a:t>
            </a:r>
            <a:r>
              <a:rPr lang="en-US" sz="1200" dirty="0"/>
              <a:t>, COUNT(*) AS </a:t>
            </a:r>
            <a:r>
              <a:rPr lang="en-US" sz="1200" dirty="0" err="1"/>
              <a:t>outcome_count</a:t>
            </a:r>
            <a:r>
              <a:rPr lang="en-US" sz="1200" dirty="0"/>
              <a:t> </a:t>
            </a:r>
          </a:p>
          <a:p>
            <a:r>
              <a:rPr lang="en-US" sz="1200" dirty="0"/>
              <a:t>FROM SPACEXTABLE </a:t>
            </a:r>
          </a:p>
          <a:p>
            <a:r>
              <a:rPr lang="en-US" sz="1200" dirty="0"/>
              <a:t>WHERE Date BETWEEN '2010-06-04' AND '2017-03-20' </a:t>
            </a:r>
          </a:p>
          <a:p>
            <a:r>
              <a:rPr lang="en-US" sz="1200" dirty="0"/>
              <a:t>GROUP BY </a:t>
            </a:r>
            <a:r>
              <a:rPr lang="en-US" sz="1200" dirty="0" err="1"/>
              <a:t>Landing_Outcome</a:t>
            </a:r>
            <a:r>
              <a:rPr lang="en-US" sz="1200" dirty="0"/>
              <a:t> </a:t>
            </a:r>
          </a:p>
          <a:p>
            <a:r>
              <a:rPr lang="en-US" sz="1200" dirty="0"/>
              <a:t>ORDER BY </a:t>
            </a:r>
            <a:r>
              <a:rPr lang="en-US" sz="1200" dirty="0" err="1"/>
              <a:t>outcome_count</a:t>
            </a:r>
            <a:r>
              <a:rPr lang="en-US" sz="1200" dirty="0"/>
              <a:t> DESC;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C0B371-39FB-03EF-46A6-F0B0F0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0844" y="1631442"/>
            <a:ext cx="9440405" cy="4278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Objetos creados y añadidos al mapa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Marcadores (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folium.Marker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Indicaron las ubicaciones exactas de cada sitio de lanzamiento (por ejemplo, CCAFS LC-40, VAFB SLC-4E).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agregaron etiquetas emergentes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popup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con el nombre del sitio.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Círculos de resultado (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folium.CircleMarker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Representaron el resultado de cada lanzamiento:</a:t>
            </a:r>
          </a:p>
          <a:p>
            <a:pPr marL="914400" marR="0" lvl="2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Verde para éxito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Success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), rojo para fallo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Failure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Añadieron contexto visual sobre la efectividad de cada sitio.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Clusters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 marcadores (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folium.plugins.MarkerCluster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Agruparon múltiples lanzamientos en una sola vista interactiva.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Permitieron explorar grandes cantidades de puntos sin saturar el mapa.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Líneas de distancia (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folium.PolyLine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Dibujaron la distancia desde el sitio de lanzamiento hasta el punto costero más cercano.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Visualizaron la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proximidad geográfica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como factor logístico.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Etiquetas (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folium.DivIcon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Mostraron la distancia calculada (por ejemplo, “4.27 km”) cerca de cada línea dibujada.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D25BA14-475A-E351-BAB7-0E5422394F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1" y="1770404"/>
            <a:ext cx="6477456" cy="2154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Gráficos utilizados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Gráfico de pastel (Pie Chart)</a:t>
            </a:r>
            <a:endParaRPr kumimoji="0" lang="es-CL" altLang="es-CL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Muestra la proporción de lanzamientos exitosos (</a:t>
            </a:r>
            <a:r>
              <a:rPr kumimoji="0" lang="es-CL" altLang="es-CL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Success</a:t>
            </a: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y fallidos (</a:t>
            </a:r>
            <a:r>
              <a:rPr kumimoji="0" lang="es-CL" altLang="es-CL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Failure</a:t>
            </a: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según el sitio de lanzamiento seleccionado.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Cambia dinámicamente según la selección en el </a:t>
            </a:r>
            <a:r>
              <a:rPr kumimoji="0" lang="es-CL" altLang="es-CL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dropdown</a:t>
            </a: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Gráfico de dispersión (</a:t>
            </a:r>
            <a:r>
              <a:rPr kumimoji="0" lang="es-CL" altLang="es-CL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Scatter</a:t>
            </a:r>
            <a:r>
              <a:rPr kumimoji="0" lang="es-CL" altLang="es-C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Plot</a:t>
            </a:r>
            <a:r>
              <a:rPr kumimoji="0" lang="es-CL" altLang="es-C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Representa la relación entre la </a:t>
            </a:r>
            <a:r>
              <a:rPr kumimoji="0" lang="es-CL" altLang="es-C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masa de la carga útil</a:t>
            </a: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el resultado (</a:t>
            </a:r>
            <a:r>
              <a:rPr kumimoji="0" lang="es-CL" altLang="es-CL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Class</a:t>
            </a: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de los lanzamientos.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Cada punto muestra si el aterrizaje fue exitoso o no.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colorean según el tipo de órbita (</a:t>
            </a:r>
            <a:r>
              <a:rPr kumimoji="0" lang="es-CL" altLang="es-CL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Orbit</a:t>
            </a:r>
            <a:r>
              <a:rPr kumimoji="0" lang="es-CL" altLang="es-CL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), para añadir una dimensión extra.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832FF8A-3450-1636-87A4-6C54BE5AB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741" y="3626345"/>
            <a:ext cx="687008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Componentes interactivos añadidos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Dropdown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dcc.Dropdown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Permite seleccionar un sitio de lanzamiento específico o “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All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Sites”.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Actualiza tanto el gráfico de pastel como el de dispersión según la selección.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Slider de rango (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dcc.RangeSlider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Permite seleccionar un rango de masa de carga útil (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PayloadMass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para filtrar los lanzamientos mostrados.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Afecta dinámicamente el gráfico de dispersión.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70B3178-E7BF-E6D8-A7FA-F4E5464B4D6F}"/>
              </a:ext>
            </a:extLst>
          </p:cNvPr>
          <p:cNvSpPr txBox="1"/>
          <p:nvPr/>
        </p:nvSpPr>
        <p:spPr>
          <a:xfrm>
            <a:off x="6773334" y="2628781"/>
            <a:ext cx="55880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MX" sz="1400" b="1" dirty="0"/>
              <a:t>Por qué se añadieron estos gráficos e interacciones?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1400" dirty="0"/>
              <a:t>Para permitir al usuario </a:t>
            </a:r>
            <a:r>
              <a:rPr lang="es-MX" sz="1400" b="1" dirty="0"/>
              <a:t>explorar visualmente cómo diferentes factores (sitio, masa, órbita)</a:t>
            </a:r>
            <a:r>
              <a:rPr lang="es-MX" sz="1400" dirty="0"/>
              <a:t> influyen en el éxito de aterrizaje.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1400" dirty="0"/>
              <a:t>Para facilitar la </a:t>
            </a:r>
            <a:r>
              <a:rPr lang="es-MX" sz="1400" b="1" dirty="0"/>
              <a:t>comparación entre sitios</a:t>
            </a:r>
            <a:r>
              <a:rPr lang="es-MX" sz="1400" dirty="0"/>
              <a:t> de lanzamiento.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1400" dirty="0"/>
              <a:t>Para hacer el análisis </a:t>
            </a:r>
            <a:r>
              <a:rPr lang="es-MX" sz="1400" b="1" dirty="0"/>
              <a:t>más accesible e interactivo</a:t>
            </a:r>
            <a:r>
              <a:rPr lang="es-MX" sz="1400" dirty="0"/>
              <a:t> frente a los gráficos estáticos.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1400" dirty="0"/>
              <a:t>Para resaltar </a:t>
            </a:r>
            <a:r>
              <a:rPr lang="es-MX" sz="1400" b="1" dirty="0"/>
              <a:t>patrones clave</a:t>
            </a:r>
            <a:r>
              <a:rPr lang="es-MX" sz="1400" dirty="0"/>
              <a:t> como el éxito según la masa o la órbita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DADBFBD-57E4-EF18-AB8A-62A28F8417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0278" y="1250329"/>
            <a:ext cx="8091767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accent3">
                    <a:lumMod val="25000"/>
                  </a:schemeClr>
                </a:solidFill>
              </a:rPr>
              <a:t>Summary of methodologies</a:t>
            </a:r>
            <a:endParaRPr kumimoji="0" lang="es-CL" altLang="es-CL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Collection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API REST v4 de SpaceX para obtener lanzamientos históricos.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Web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scraping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BeautifulSoup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desde Wikipedia para obtener datos complementarios.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Cleaning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Transformation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Uso de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json_normalize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aplanar los datos API.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Filtrado para conservar solo lanzamientos de Falcon 9.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Reemplazo de valores nulos (por ejemplo,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PayloadMass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con la media.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Codificación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one-hot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variables categóricas.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Exploratory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Data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Analysis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(EDA)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Visualizaciones con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Seaborn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Matplotlib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Plotly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Express.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Análisis de relaciones entre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FlightNumber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Orbit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PayloadMass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LaunchSite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Class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SQL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Analysis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Consultas a base SQLite para responder preguntas como: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¿Qué sitio tiene mayor tasa de éxito?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¿Cuáles son las órbitas más comunes?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¿Cuál es la carga útil promedio por órbita?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Interactive Visual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Analysis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Creación de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dashboards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Plotly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Dash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usando filtros y gráficos interactivos.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Mapa geoespacial con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Folium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visualizar sitios de lanzamiento y distancias a la costa.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Predictive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Analysis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(ML)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Modelos entrenados: Regresión Logística, SVM, Árbol de Decisión, KNN.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Uso de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GridSearchCV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hiperparámetros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validación cruzada.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División de datos en entrenamiento/prueba con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train_test_split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Evaluación con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accuracy_score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matrices de confusión.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3C0BCC-59B4-4EE0-5B47-3D112AEA9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5C819-A4FB-1451-94B3-F58C774E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BAB2CEC-9773-3E35-2379-7E171E33EDEA}"/>
              </a:ext>
            </a:extLst>
          </p:cNvPr>
          <p:cNvSpPr txBox="1">
            <a:spLocks/>
          </p:cNvSpPr>
          <p:nvPr/>
        </p:nvSpPr>
        <p:spPr>
          <a:xfrm>
            <a:off x="1782992" y="3520349"/>
            <a:ext cx="4017889" cy="1921661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ED4346C-8701-9DF3-FA96-E51F6550E5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A49E78-A691-2AFB-0018-4ECD4364C7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4285" y="1595119"/>
            <a:ext cx="9002087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Summary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of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All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Results</a:t>
            </a:r>
            <a:endParaRPr kumimoji="0" lang="es-CL" altLang="es-CL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EDA Visual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Findings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Mayor tasa de éxito en cargas útiles mayores a 10,000 kg.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Órbitas LEO y misiones de menos vuelos tienen mejores resultados.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SQL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Analysis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Results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CCAFS SLC 40 es el sitio más frecuente pero no el más exitoso.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Las misiones a GTO presentan más fallos que las de LEO o ISS.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El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booster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más reutilizado fue el B1049.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Folium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Map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Insights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Todos los sitios están cercanos a la costa.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VAFB SLC 4E está aislado en la costa oeste; otros tres en Florida.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Interactive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Dashboard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Findings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La tasa de éxito mejora con cargas intermedias (5k–10k kg).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Algunos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launch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sites tienen consistencia positiva sin importar la órbita.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ML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Model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Results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Logistic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Regression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fue el mejor modelo con ≈ 84.6% de precisión.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SVM con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kernel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linear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mostró buen desempeño, seguido por Árboles y KNN.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Los resultados predichos coinciden fuertemente con la variable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Orbit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PayloadMass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Conclusión Final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puede predecir con bastante certeza si una misión Falcon 9 aterrizará con éxito.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El modelo puede ayudar a planificar futuras misiones reduciendo costos y riesgos.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397312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494669" y="1455220"/>
            <a:ext cx="8602992" cy="49719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400"/>
              </a:spcBef>
              <a:buNone/>
            </a:pPr>
            <a:r>
              <a:rPr lang="en-US" sz="1400" b="1" dirty="0">
                <a:solidFill>
                  <a:schemeClr val="tx1"/>
                </a:solidFill>
                <a:latin typeface="+mn-lt"/>
              </a:rPr>
              <a:t>Project background and context</a:t>
            </a:r>
          </a:p>
          <a:p>
            <a:pPr algn="just">
              <a:buNone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SpaceX, una de las empresas líderes en la industria aeroespacial, ha revolucionado los lanzamientos espaciales mediante el desarrollo de cohetes parcialmente reutilizables. La capacidad de </a:t>
            </a:r>
            <a:r>
              <a:rPr lang="es-MX" sz="1400" b="1" dirty="0">
                <a:solidFill>
                  <a:schemeClr val="tx1"/>
                </a:solidFill>
                <a:latin typeface="+mn-lt"/>
              </a:rPr>
              <a:t>recuperar la primera etapa del Falcon 9</a:t>
            </a:r>
            <a:r>
              <a:rPr lang="es-MX" sz="1400" dirty="0">
                <a:solidFill>
                  <a:schemeClr val="tx1"/>
                </a:solidFill>
                <a:latin typeface="+mn-lt"/>
              </a:rPr>
              <a:t> tras el lanzamiento representa un importante avance en términos de sostenibilidad y reducción de costos.</a:t>
            </a:r>
          </a:p>
          <a:p>
            <a:pPr algn="just">
              <a:buNone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Sin embargo, </a:t>
            </a:r>
            <a:r>
              <a:rPr lang="es-MX" sz="1400" b="1" dirty="0">
                <a:solidFill>
                  <a:schemeClr val="tx1"/>
                </a:solidFill>
                <a:latin typeface="+mn-lt"/>
              </a:rPr>
              <a:t>no todas las misiones logran aterrizar exitosamente</a:t>
            </a:r>
            <a:r>
              <a:rPr lang="es-MX" sz="1400" dirty="0">
                <a:solidFill>
                  <a:schemeClr val="tx1"/>
                </a:solidFill>
                <a:latin typeface="+mn-lt"/>
              </a:rPr>
              <a:t>. Comprender los factores que influyen en el éxito o fracaso del aterrizaje es clave para optimizar futuras misiones y reducir riesgos.</a:t>
            </a:r>
          </a:p>
          <a:p>
            <a:pPr algn="just">
              <a:buNone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Este proyecto se enmarca dentro de un estudio de Ciencia de Datos cuyo objetivo es utilizar datos históricos de lanzamientos de SpaceX para </a:t>
            </a:r>
            <a:r>
              <a:rPr lang="es-MX" sz="1400" b="1" dirty="0">
                <a:solidFill>
                  <a:schemeClr val="tx1"/>
                </a:solidFill>
                <a:latin typeface="+mn-lt"/>
              </a:rPr>
              <a:t>explorar, visualizar y predecir</a:t>
            </a:r>
            <a:r>
              <a:rPr lang="es-MX" sz="1400" dirty="0">
                <a:solidFill>
                  <a:schemeClr val="tx1"/>
                </a:solidFill>
                <a:latin typeface="+mn-lt"/>
              </a:rPr>
              <a:t> si un cohete Falcon 9 logrará aterrizar su primera etapa.</a:t>
            </a:r>
          </a:p>
          <a:p>
            <a:pPr algn="just">
              <a:buNone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El proyecto integra diversas disciplinas del ciclo de ciencia de datos: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Recolección de datos desde </a:t>
            </a:r>
            <a:r>
              <a:rPr lang="es-MX" sz="1400" dirty="0" err="1">
                <a:solidFill>
                  <a:schemeClr val="tx1"/>
                </a:solidFill>
                <a:latin typeface="+mn-lt"/>
              </a:rPr>
              <a:t>APIs</a:t>
            </a:r>
            <a:r>
              <a:rPr lang="es-MX" sz="1400" dirty="0">
                <a:solidFill>
                  <a:schemeClr val="tx1"/>
                </a:solidFill>
                <a:latin typeface="+mn-lt"/>
              </a:rPr>
              <a:t> y páginas web.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Limpieza y transformación de datos.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Análisis exploratorio y visualización interactiva.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Geolocalización con mapas.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Creación de </a:t>
            </a:r>
            <a:r>
              <a:rPr lang="es-MX" sz="1400" dirty="0" err="1">
                <a:solidFill>
                  <a:schemeClr val="tx1"/>
                </a:solidFill>
                <a:latin typeface="+mn-lt"/>
              </a:rPr>
              <a:t>dashboards</a:t>
            </a:r>
            <a:r>
              <a:rPr lang="es-MX" sz="1400" dirty="0">
                <a:solidFill>
                  <a:schemeClr val="tx1"/>
                </a:solidFill>
                <a:latin typeface="+mn-lt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400" dirty="0">
                <a:solidFill>
                  <a:schemeClr val="tx1"/>
                </a:solidFill>
                <a:latin typeface="+mn-lt"/>
              </a:rPr>
              <a:t>Modelado predictivo con machine </a:t>
            </a:r>
            <a:r>
              <a:rPr lang="es-MX" sz="1400" dirty="0" err="1">
                <a:solidFill>
                  <a:schemeClr val="tx1"/>
                </a:solidFill>
                <a:latin typeface="+mn-lt"/>
              </a:rPr>
              <a:t>learning</a:t>
            </a:r>
            <a:r>
              <a:rPr lang="es-MX" sz="1400" dirty="0">
                <a:solidFill>
                  <a:schemeClr val="tx1"/>
                </a:solidFill>
                <a:latin typeface="+mn-lt"/>
              </a:rPr>
              <a:t>.</a:t>
            </a:r>
          </a:p>
          <a:p>
            <a:pPr algn="just"/>
            <a:r>
              <a:rPr lang="es-MX" sz="1400" dirty="0">
                <a:solidFill>
                  <a:schemeClr val="tx1"/>
                </a:solidFill>
                <a:latin typeface="+mn-lt"/>
              </a:rPr>
              <a:t>Este trabajo no solo permite aplicar técnicas analíticas avanzadas, sino que ofrece un aporte práctico a la toma de decisiones en contextos aeroespaciales.</a:t>
            </a:r>
          </a:p>
          <a:p>
            <a:pPr marL="0" indent="0" algn="just">
              <a:spcBef>
                <a:spcPts val="1400"/>
              </a:spcBef>
              <a:buNone/>
            </a:pPr>
            <a:endParaRPr lang="en-US" sz="1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D0BBD7-99C2-9305-EE05-996584C13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E89D1-F0F7-5A0C-4C11-CAD97590E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0872AEA-09A4-BF51-4025-0347C5397F12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344FED-46CB-B366-0A48-017614E4B74B}"/>
              </a:ext>
            </a:extLst>
          </p:cNvPr>
          <p:cNvSpPr txBox="1">
            <a:spLocks/>
          </p:cNvSpPr>
          <p:nvPr/>
        </p:nvSpPr>
        <p:spPr>
          <a:xfrm>
            <a:off x="1895675" y="1796358"/>
            <a:ext cx="7485392" cy="45229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1400"/>
              </a:spcBef>
              <a:buNone/>
            </a:pPr>
            <a:r>
              <a:rPr lang="en-US" sz="1200" b="1" dirty="0">
                <a:solidFill>
                  <a:schemeClr val="tx1"/>
                </a:solidFill>
                <a:latin typeface="+mn-lt"/>
              </a:rPr>
              <a:t>Problems you want to find answers</a:t>
            </a:r>
          </a:p>
          <a:p>
            <a:pPr algn="just">
              <a:buNone/>
            </a:pPr>
            <a:r>
              <a:rPr lang="es-MX" sz="1200" dirty="0">
                <a:solidFill>
                  <a:schemeClr val="tx1"/>
                </a:solidFill>
                <a:latin typeface="+mn-lt"/>
              </a:rPr>
              <a:t>Durante este proyecto, se plantearon las siguientes preguntas clave:</a:t>
            </a:r>
          </a:p>
          <a:p>
            <a:pPr algn="just">
              <a:buFont typeface="+mj-lt"/>
              <a:buAutoNum type="arabicPeriod"/>
            </a:pPr>
            <a:r>
              <a:rPr lang="es-MX" sz="1200" b="1" dirty="0">
                <a:solidFill>
                  <a:schemeClr val="tx1"/>
                </a:solidFill>
                <a:latin typeface="+mn-lt"/>
              </a:rPr>
              <a:t>¿Cuáles son los factores que influyen en el éxito del aterrizaje de la primera etapa del Falcon 9?</a:t>
            </a:r>
            <a:endParaRPr lang="es-MX" sz="1200" dirty="0">
              <a:solidFill>
                <a:schemeClr val="tx1"/>
              </a:solidFill>
              <a:latin typeface="+mn-lt"/>
            </a:endParaRPr>
          </a:p>
          <a:p>
            <a:pPr marL="742950" lvl="1" indent="-28575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  <a:latin typeface="+mn-lt"/>
              </a:rPr>
              <a:t>¿Influye el sitio de lanzamiento?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  <a:latin typeface="+mn-lt"/>
              </a:rPr>
              <a:t>¿Afecta la masa de la carga útil?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  <a:latin typeface="+mn-lt"/>
              </a:rPr>
              <a:t>¿Importa el tipo de órbita objetivo?</a:t>
            </a:r>
          </a:p>
          <a:p>
            <a:pPr algn="just">
              <a:buFont typeface="+mj-lt"/>
              <a:buAutoNum type="arabicPeriod"/>
            </a:pPr>
            <a:r>
              <a:rPr lang="es-MX" sz="1200" b="1" dirty="0">
                <a:solidFill>
                  <a:schemeClr val="tx1"/>
                </a:solidFill>
                <a:latin typeface="+mn-lt"/>
              </a:rPr>
              <a:t>¿Existen patrones visibles en los lanzamientos exitosos vs. fallidos?</a:t>
            </a:r>
            <a:endParaRPr lang="es-MX" sz="1200" dirty="0">
              <a:solidFill>
                <a:schemeClr val="tx1"/>
              </a:solidFill>
              <a:latin typeface="+mn-lt"/>
            </a:endParaRPr>
          </a:p>
          <a:p>
            <a:pPr marL="742950" lvl="1" indent="-28575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  <a:latin typeface="+mn-lt"/>
              </a:rPr>
              <a:t>¿Hay correlaciones entre variables como </a:t>
            </a:r>
            <a:r>
              <a:rPr lang="es-MX" sz="1200" dirty="0" err="1">
                <a:solidFill>
                  <a:schemeClr val="tx1"/>
                </a:solidFill>
                <a:latin typeface="+mn-lt"/>
              </a:rPr>
              <a:t>FlightNumber</a:t>
            </a:r>
            <a:r>
              <a:rPr lang="es-MX" sz="1200" dirty="0">
                <a:solidFill>
                  <a:schemeClr val="tx1"/>
                </a:solidFill>
                <a:latin typeface="+mn-lt"/>
              </a:rPr>
              <a:t>, </a:t>
            </a:r>
            <a:r>
              <a:rPr lang="es-MX" sz="1200" dirty="0" err="1">
                <a:solidFill>
                  <a:schemeClr val="tx1"/>
                </a:solidFill>
                <a:latin typeface="+mn-lt"/>
              </a:rPr>
              <a:t>PayloadMass</a:t>
            </a:r>
            <a:r>
              <a:rPr lang="es-MX" sz="1200" dirty="0">
                <a:solidFill>
                  <a:schemeClr val="tx1"/>
                </a:solidFill>
                <a:latin typeface="+mn-lt"/>
              </a:rPr>
              <a:t>, </a:t>
            </a:r>
            <a:r>
              <a:rPr lang="es-MX" sz="1200" dirty="0" err="1">
                <a:solidFill>
                  <a:schemeClr val="tx1"/>
                </a:solidFill>
                <a:latin typeface="+mn-lt"/>
              </a:rPr>
              <a:t>Orbit</a:t>
            </a:r>
            <a:r>
              <a:rPr lang="es-MX" sz="1200" dirty="0">
                <a:solidFill>
                  <a:schemeClr val="tx1"/>
                </a:solidFill>
                <a:latin typeface="+mn-lt"/>
              </a:rPr>
              <a:t> y éxito?</a:t>
            </a:r>
          </a:p>
          <a:p>
            <a:pPr algn="just">
              <a:buFont typeface="+mj-lt"/>
              <a:buAutoNum type="arabicPeriod"/>
            </a:pPr>
            <a:r>
              <a:rPr lang="es-MX" sz="1200" b="1" dirty="0">
                <a:solidFill>
                  <a:schemeClr val="tx1"/>
                </a:solidFill>
                <a:latin typeface="+mn-lt"/>
              </a:rPr>
              <a:t>¿Se puede construir un modelo predictivo confiable para anticipar si un cohete aterrizará exitosamente?</a:t>
            </a:r>
            <a:endParaRPr lang="es-MX" sz="1200" dirty="0">
              <a:solidFill>
                <a:schemeClr val="tx1"/>
              </a:solidFill>
              <a:latin typeface="+mn-lt"/>
            </a:endParaRPr>
          </a:p>
          <a:p>
            <a:pPr marL="742950" lvl="1" indent="-28575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  <a:latin typeface="+mn-lt"/>
              </a:rPr>
              <a:t>¿Qué modelo ofrece la mejor precisión?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  <a:latin typeface="+mn-lt"/>
              </a:rPr>
              <a:t>¿Qué variables son más relevantes para la predicción?</a:t>
            </a:r>
          </a:p>
          <a:p>
            <a:pPr algn="just">
              <a:buFont typeface="+mj-lt"/>
              <a:buAutoNum type="arabicPeriod"/>
            </a:pPr>
            <a:r>
              <a:rPr lang="es-MX" sz="1200" b="1" dirty="0">
                <a:solidFill>
                  <a:schemeClr val="tx1"/>
                </a:solidFill>
                <a:latin typeface="+mn-lt"/>
              </a:rPr>
              <a:t>¿Cómo se pueden visualizar estos patrones de forma interactiva y accesible?</a:t>
            </a:r>
            <a:endParaRPr lang="es-MX" sz="1200" dirty="0">
              <a:solidFill>
                <a:schemeClr val="tx1"/>
              </a:solidFill>
              <a:latin typeface="+mn-lt"/>
            </a:endParaRPr>
          </a:p>
          <a:p>
            <a:pPr marL="742950" lvl="1" indent="-285750" algn="just">
              <a:buFont typeface="+mj-lt"/>
              <a:buAutoNum type="arabicPeriod"/>
            </a:pPr>
            <a:r>
              <a:rPr lang="es-MX" sz="1200" dirty="0">
                <a:solidFill>
                  <a:schemeClr val="tx1"/>
                </a:solidFill>
                <a:latin typeface="+mn-lt"/>
              </a:rPr>
              <a:t>¿Qué tan efectivas son herramientas como </a:t>
            </a:r>
            <a:r>
              <a:rPr lang="es-MX" sz="1200" dirty="0" err="1">
                <a:solidFill>
                  <a:schemeClr val="tx1"/>
                </a:solidFill>
                <a:latin typeface="+mn-lt"/>
              </a:rPr>
              <a:t>Folium</a:t>
            </a:r>
            <a:r>
              <a:rPr lang="es-MX" sz="1200" dirty="0">
                <a:solidFill>
                  <a:schemeClr val="tx1"/>
                </a:solidFill>
                <a:latin typeface="+mn-lt"/>
              </a:rPr>
              <a:t> y </a:t>
            </a:r>
            <a:r>
              <a:rPr lang="es-MX" sz="1200" dirty="0" err="1">
                <a:solidFill>
                  <a:schemeClr val="tx1"/>
                </a:solidFill>
                <a:latin typeface="+mn-lt"/>
              </a:rPr>
              <a:t>Dash</a:t>
            </a:r>
            <a:r>
              <a:rPr lang="es-MX" sz="1200" dirty="0">
                <a:solidFill>
                  <a:schemeClr val="tx1"/>
                </a:solidFill>
                <a:latin typeface="+mn-lt"/>
              </a:rPr>
              <a:t> para comunicar hallazgos complejos?</a:t>
            </a:r>
          </a:p>
          <a:p>
            <a:pPr algn="just">
              <a:spcBef>
                <a:spcPts val="1400"/>
              </a:spcBef>
            </a:pPr>
            <a:endParaRPr lang="en-US" sz="12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24151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76E39E1-28BB-6FB8-C92C-D3AC8E6348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4684" y="1687360"/>
            <a:ext cx="8984337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Metodología de recolección de datos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Los datos fueron recolectados desde la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API REST v4 de SpaceX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lanzamientos históricos, y complementados mediante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web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scraping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desde Wikipedia para obtener detalles adicionales de cada misión.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Procesamiento y limpieza de datos (Data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wrangling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filtraron únicamente los lanzamientos del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Falcon 9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manejaron valores nulos, por ejemplo, rellenando la masa de carga útil (</a:t>
            </a:r>
            <a:r>
              <a:rPr kumimoji="0" lang="es-CL" altLang="es-C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PayloadMass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con la media.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normalizaron campos anidados en formato JSON y se seleccionaron las variables relevantes para el análisis.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Análisis exploratorio de datos (EDA) usando visualizaciones y SQL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realizaron análisis visuales con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Seaborn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Matplotlib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consultas SQL.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identificaron patrones en la tasa de éxito según el sitio de lanzamiento, la masa de carga útil, el tipo de órbita y el número de vuelo.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Análisis visual interactivo usando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Folium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Plotly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Dash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construyeron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mapas interactivos con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Folium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visualizar la ubicación de los sitios de lanzamiento y su cercanía a la costa.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desarrolló un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dashboard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Plotly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Dash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 filtros desplegables y controles deslizantes para analizar tasas de éxito por órbita y carga útil.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Análisis predictivo con modelos de clasificación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aplicaron algoritmos de clasificación como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Regresión Logística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SVM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Árbol de Decisión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KNN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Los modelos fueron ajustados mediante </a:t>
            </a:r>
            <a:r>
              <a:rPr kumimoji="0" lang="es-CL" altLang="es-CL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GridSearchCV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validados con validación cruzada.</a:t>
            </a:r>
            <a:b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El mejor modelo fue la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Regresión Logística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alcanzando una precisión de aproximadamente </a:t>
            </a:r>
            <a:r>
              <a:rPr kumimoji="0" lang="es-CL" altLang="es-C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84,6%</a:t>
            </a:r>
            <a:r>
              <a:rPr kumimoji="0" lang="es-CL" altLang="es-C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en los datos de prueba.</a:t>
            </a: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2D7C08-CB9B-B769-CA80-6DBE15E1D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7911" y="1587989"/>
            <a:ext cx="8486619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Descripción del proceso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Para este proyecto se utilizaron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dos fuentes principales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 datos: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API REST v4 de SpaceX</a:t>
            </a: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consultó el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endpoint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https://api.spacexdata.com/v4/launches/past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extrajeron campos clave como: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Fecha de lanzamiento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date_utc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Sitio de lanzamiento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launchpad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Detalles del cohete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rocket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Carga útil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Resultado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success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Web 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Scraping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desde Wikipedia</a:t>
            </a: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usó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BeautifulSoup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extraer tablas HTML con información de lanzamientos de Falcon 9.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complementaron datos como: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Nombre de la misión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Tipo de órbita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Masa de la carga útil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Resultado del aterrizaje (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landing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outcome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31726" y="5543632"/>
            <a:ext cx="5664274" cy="6607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https://github.com/Vivibg/proyectocd.git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A0B316E-28F6-9B52-6AE8-7FF1A8E40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0549" y="1659467"/>
            <a:ext cx="3890962" cy="4366106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711D6CA3-C266-98F7-34B1-5F0644F9DE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726" y="2116233"/>
            <a:ext cx="5664274" cy="3293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utilizó la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API pública v4 de SpaceX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 obtener información histórica de lanzamientos.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realizó una solicitud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GET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al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endpoint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https://api.spacexdata.com/v4/launches/past.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empleó la biblioteca 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requests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 Python para realizar las llamadas a la API.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Los datos retornados en formato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JSON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fueron transformados con 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pandas.json_normalize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()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extrajeron los campos relevantes: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date_utc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rocket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payloads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launchpad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cores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L" altLang="es-C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success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filtraron solo las misiones del cohete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Falcon 9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 combinaron los datos de la API con información extraída mediante </a:t>
            </a:r>
            <a:r>
              <a:rPr kumimoji="0" lang="es-CL" altLang="es-CL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web </a:t>
            </a:r>
            <a:r>
              <a:rPr kumimoji="0" lang="es-CL" altLang="es-CL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scraping</a:t>
            </a:r>
            <a:r>
              <a:rPr kumimoji="0" lang="es-CL" altLang="es-C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desde Wikipedia.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171717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171717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171717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</TotalTime>
  <Words>3336</Words>
  <Application>Microsoft Office PowerPoint</Application>
  <PresentationFormat>Panorámica</PresentationFormat>
  <Paragraphs>378</Paragraphs>
  <Slides>48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Vivian Braña</cp:lastModifiedBy>
  <cp:revision>200</cp:revision>
  <dcterms:created xsi:type="dcterms:W3CDTF">2021-04-29T18:58:34Z</dcterms:created>
  <dcterms:modified xsi:type="dcterms:W3CDTF">2025-05-20T03:09:53Z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